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rimo Bold" charset="1" panose="020B0704020202020204"/>
      <p:regular r:id="rId15"/>
    </p:embeddedFont>
    <p:embeddedFont>
      <p:font typeface="Montserrat" charset="1" panose="000005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jpe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3.jpe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9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E0D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3333" t="0" r="-83333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805886" y="3332709"/>
            <a:ext cx="9534228" cy="1848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true">
                <a:solidFill>
                  <a:srgbClr val="7068F4"/>
                </a:solidFill>
                <a:latin typeface="Arimo Bold"/>
                <a:ea typeface="Arimo Bold"/>
                <a:cs typeface="Arimo Bold"/>
                <a:sym typeface="Arimo Bold"/>
              </a:rPr>
              <a:t>Bulaşıcı Hastalıklardan Genel Korunma Yolları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05886" y="5511105"/>
            <a:ext cx="9534228" cy="1376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Bu sunum, bulaşıcı hastalıkların ne olduğunu, nasıl yayıldığını ve bunlardan nasıl korunabileceğimizi anlatıyor. Sağlığımızı korumak için bilinçlenmek önemlidir.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E0D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3333" t="0" r="-83333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487868" y="962025"/>
            <a:ext cx="7388870" cy="95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true">
                <a:solidFill>
                  <a:srgbClr val="7068F4"/>
                </a:solidFill>
                <a:latin typeface="Arimo Bold"/>
                <a:ea typeface="Arimo Bold"/>
                <a:cs typeface="Arimo Bold"/>
                <a:sym typeface="Arimo Bold"/>
              </a:rPr>
              <a:t>Bulaşıcı Hastalık Nedir?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805886" y="3748831"/>
            <a:ext cx="473869" cy="473869"/>
            <a:chOff x="0" y="0"/>
            <a:chExt cx="631825" cy="6318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1825" cy="631825"/>
            </a:xfrm>
            <a:custGeom>
              <a:avLst/>
              <a:gdLst/>
              <a:ahLst/>
              <a:cxnLst/>
              <a:rect r="r" b="b" t="t" l="l"/>
              <a:pathLst>
                <a:path h="631825" w="631825">
                  <a:moveTo>
                    <a:pt x="0" y="315976"/>
                  </a:moveTo>
                  <a:cubicBezTo>
                    <a:pt x="0" y="141478"/>
                    <a:pt x="141478" y="0"/>
                    <a:pt x="315849" y="0"/>
                  </a:cubicBezTo>
                  <a:cubicBezTo>
                    <a:pt x="490220" y="0"/>
                    <a:pt x="631825" y="141478"/>
                    <a:pt x="631825" y="315849"/>
                  </a:cubicBezTo>
                  <a:cubicBezTo>
                    <a:pt x="631825" y="490220"/>
                    <a:pt x="490347" y="631825"/>
                    <a:pt x="315976" y="631825"/>
                  </a:cubicBezTo>
                  <a:cubicBezTo>
                    <a:pt x="141605" y="631825"/>
                    <a:pt x="0" y="490347"/>
                    <a:pt x="0" y="315976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550474" y="3701206"/>
            <a:ext cx="3563391" cy="492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Tanım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50474" y="4280298"/>
            <a:ext cx="3887241" cy="1376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İnsandan insana ya da hayvandan insana bulaşabilen hastalıklardır.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2708434" y="3748831"/>
            <a:ext cx="473869" cy="473869"/>
            <a:chOff x="0" y="0"/>
            <a:chExt cx="631825" cy="6318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1825" cy="631825"/>
            </a:xfrm>
            <a:custGeom>
              <a:avLst/>
              <a:gdLst/>
              <a:ahLst/>
              <a:cxnLst/>
              <a:rect r="r" b="b" t="t" l="l"/>
              <a:pathLst>
                <a:path h="631825" w="631825">
                  <a:moveTo>
                    <a:pt x="0" y="315976"/>
                  </a:moveTo>
                  <a:cubicBezTo>
                    <a:pt x="0" y="141478"/>
                    <a:pt x="141478" y="0"/>
                    <a:pt x="315849" y="0"/>
                  </a:cubicBezTo>
                  <a:cubicBezTo>
                    <a:pt x="490220" y="0"/>
                    <a:pt x="631825" y="141478"/>
                    <a:pt x="631825" y="315849"/>
                  </a:cubicBezTo>
                  <a:cubicBezTo>
                    <a:pt x="631825" y="490220"/>
                    <a:pt x="490347" y="631825"/>
                    <a:pt x="315976" y="631825"/>
                  </a:cubicBezTo>
                  <a:cubicBezTo>
                    <a:pt x="141605" y="631825"/>
                    <a:pt x="0" y="490347"/>
                    <a:pt x="0" y="315976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3453021" y="3701206"/>
            <a:ext cx="3563391" cy="492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Etkenler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453021" y="4280298"/>
            <a:ext cx="3887241" cy="18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Bakteriler, virüsler, mantarlar ve parazitler bulaşıcı hastalıklara neden olabilir.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805886" y="6665416"/>
            <a:ext cx="473869" cy="473869"/>
            <a:chOff x="0" y="0"/>
            <a:chExt cx="631825" cy="63182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1825" cy="631825"/>
            </a:xfrm>
            <a:custGeom>
              <a:avLst/>
              <a:gdLst/>
              <a:ahLst/>
              <a:cxnLst/>
              <a:rect r="r" b="b" t="t" l="l"/>
              <a:pathLst>
                <a:path h="631825" w="631825">
                  <a:moveTo>
                    <a:pt x="0" y="315976"/>
                  </a:moveTo>
                  <a:cubicBezTo>
                    <a:pt x="0" y="141478"/>
                    <a:pt x="141478" y="0"/>
                    <a:pt x="315849" y="0"/>
                  </a:cubicBezTo>
                  <a:cubicBezTo>
                    <a:pt x="490220" y="0"/>
                    <a:pt x="631825" y="141478"/>
                    <a:pt x="631825" y="315849"/>
                  </a:cubicBezTo>
                  <a:cubicBezTo>
                    <a:pt x="631825" y="490220"/>
                    <a:pt x="490347" y="631825"/>
                    <a:pt x="315976" y="631825"/>
                  </a:cubicBezTo>
                  <a:cubicBezTo>
                    <a:pt x="141605" y="631825"/>
                    <a:pt x="0" y="490347"/>
                    <a:pt x="0" y="315976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8550474" y="6617791"/>
            <a:ext cx="3563391" cy="492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Etkileri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550474" y="7196881"/>
            <a:ext cx="878964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Organ ve dokularda normal işlevi bozar, hastalık belirtilerini ortaya çıkarır.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716000" y="0"/>
            <a:ext cx="4572000" cy="10287000"/>
            <a:chOff x="0" y="0"/>
            <a:chExt cx="6096000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9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6096000">
                  <a:moveTo>
                    <a:pt x="0" y="0"/>
                  </a:moveTo>
                  <a:lnTo>
                    <a:pt x="6096000" y="0"/>
                  </a:lnTo>
                  <a:lnTo>
                    <a:pt x="6096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E0DF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3716000" y="0"/>
            <a:ext cx="4572000" cy="10287000"/>
          </a:xfrm>
          <a:custGeom>
            <a:avLst/>
            <a:gdLst/>
            <a:ahLst/>
            <a:cxnLst/>
            <a:rect r="r" b="b" t="t" l="l"/>
            <a:pathLst>
              <a:path h="10287000" w="4572000">
                <a:moveTo>
                  <a:pt x="0" y="0"/>
                </a:moveTo>
                <a:lnTo>
                  <a:pt x="4572000" y="0"/>
                </a:lnTo>
                <a:lnTo>
                  <a:pt x="4572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5652" t="0" r="-145652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065189" y="742676"/>
            <a:ext cx="8668642" cy="95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true">
                <a:solidFill>
                  <a:srgbClr val="7068F4"/>
                </a:solidFill>
                <a:latin typeface="Arimo Bold"/>
                <a:ea typeface="Arimo Bold"/>
                <a:cs typeface="Arimo Bold"/>
                <a:sym typeface="Arimo Bold"/>
              </a:rPr>
              <a:t>Bulaşıcı Hastalıkların Önemi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947886" y="3180309"/>
            <a:ext cx="677019" cy="677019"/>
          </a:xfrm>
          <a:custGeom>
            <a:avLst/>
            <a:gdLst/>
            <a:ahLst/>
            <a:cxnLst/>
            <a:rect r="r" b="b" t="t" l="l"/>
            <a:pathLst>
              <a:path h="677019" w="677019">
                <a:moveTo>
                  <a:pt x="0" y="0"/>
                </a:moveTo>
                <a:lnTo>
                  <a:pt x="677019" y="0"/>
                </a:lnTo>
                <a:lnTo>
                  <a:pt x="677019" y="677018"/>
                </a:lnTo>
                <a:lnTo>
                  <a:pt x="0" y="6770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47886" y="4080421"/>
            <a:ext cx="3563391" cy="492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Ölümler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7886" y="4659511"/>
            <a:ext cx="5706964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Ciddi vakalarda ölümlere neden olabilir.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7061001" y="3180309"/>
            <a:ext cx="677019" cy="677019"/>
          </a:xfrm>
          <a:custGeom>
            <a:avLst/>
            <a:gdLst/>
            <a:ahLst/>
            <a:cxnLst/>
            <a:rect r="r" b="b" t="t" l="l"/>
            <a:pathLst>
              <a:path h="677019" w="677019">
                <a:moveTo>
                  <a:pt x="0" y="0"/>
                </a:moveTo>
                <a:lnTo>
                  <a:pt x="677019" y="0"/>
                </a:lnTo>
                <a:lnTo>
                  <a:pt x="677019" y="677018"/>
                </a:lnTo>
                <a:lnTo>
                  <a:pt x="0" y="6770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061001" y="4080421"/>
            <a:ext cx="3563391" cy="492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Diğer Hastalıklar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61001" y="4659511"/>
            <a:ext cx="5707112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Başka hastalıkların ortaya çıkmasına yol açabilir.</a:t>
            </a:r>
          </a:p>
        </p:txBody>
      </p:sp>
      <p:sp>
        <p:nvSpPr>
          <p:cNvPr name="Freeform 16" id="16" descr="preencoded.png"/>
          <p:cNvSpPr/>
          <p:nvPr/>
        </p:nvSpPr>
        <p:spPr>
          <a:xfrm flipH="false" flipV="false" rot="0">
            <a:off x="947886" y="6414939"/>
            <a:ext cx="677019" cy="677019"/>
          </a:xfrm>
          <a:custGeom>
            <a:avLst/>
            <a:gdLst/>
            <a:ahLst/>
            <a:cxnLst/>
            <a:rect r="r" b="b" t="t" l="l"/>
            <a:pathLst>
              <a:path h="677019" w="677019">
                <a:moveTo>
                  <a:pt x="0" y="0"/>
                </a:moveTo>
                <a:lnTo>
                  <a:pt x="677019" y="0"/>
                </a:lnTo>
                <a:lnTo>
                  <a:pt x="677019" y="677019"/>
                </a:lnTo>
                <a:lnTo>
                  <a:pt x="0" y="6770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47886" y="7315051"/>
            <a:ext cx="3563391" cy="492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Ekonomik Etkiler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7886" y="7894141"/>
            <a:ext cx="5706964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İş gücü ve maddi kayıplara neden olur.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47886" y="1094184"/>
            <a:ext cx="9974164" cy="95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true">
                <a:solidFill>
                  <a:srgbClr val="7068F4"/>
                </a:solidFill>
                <a:latin typeface="Arimo Bold"/>
                <a:ea typeface="Arimo Bold"/>
                <a:cs typeface="Arimo Bold"/>
                <a:sym typeface="Arimo Bold"/>
              </a:rPr>
              <a:t>Bulaşıcı Hastalıkların Önlenmesi</a:t>
            </a:r>
          </a:p>
        </p:txBody>
      </p:sp>
      <p:sp>
        <p:nvSpPr>
          <p:cNvPr name="Freeform 6" id="6" descr="preencoded.png"/>
          <p:cNvSpPr/>
          <p:nvPr/>
        </p:nvSpPr>
        <p:spPr>
          <a:xfrm flipH="false" flipV="false" rot="0">
            <a:off x="4031605" y="2593330"/>
            <a:ext cx="2028528" cy="1582490"/>
          </a:xfrm>
          <a:custGeom>
            <a:avLst/>
            <a:gdLst/>
            <a:ahLst/>
            <a:cxnLst/>
            <a:rect r="r" b="b" t="t" l="l"/>
            <a:pathLst>
              <a:path h="1582490" w="2028528">
                <a:moveTo>
                  <a:pt x="0" y="0"/>
                </a:moveTo>
                <a:lnTo>
                  <a:pt x="2028527" y="0"/>
                </a:lnTo>
                <a:lnTo>
                  <a:pt x="2028527" y="1582490"/>
                </a:lnTo>
                <a:lnTo>
                  <a:pt x="0" y="15824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" t="0" r="-49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985891" y="3186559"/>
            <a:ext cx="119806" cy="665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0"/>
              </a:lnSpc>
            </a:pPr>
            <a:r>
              <a:rPr lang="en-US" sz="2625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30851" y="2816424"/>
            <a:ext cx="3563391" cy="492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Bilinçlenme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30851" y="3395514"/>
            <a:ext cx="5178624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Hastalık etkenlerine karşı bilgi edinme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6127700" y="4190554"/>
            <a:ext cx="11144845" cy="19050"/>
            <a:chOff x="0" y="0"/>
            <a:chExt cx="14859793" cy="25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859763" cy="25400"/>
            </a:xfrm>
            <a:custGeom>
              <a:avLst/>
              <a:gdLst/>
              <a:ahLst/>
              <a:cxnLst/>
              <a:rect r="r" b="b" t="t" l="l"/>
              <a:pathLst>
                <a:path h="25400" w="14859763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847063" y="0"/>
                  </a:lnTo>
                  <a:cubicBezTo>
                    <a:pt x="14854048" y="0"/>
                    <a:pt x="14859763" y="5715"/>
                    <a:pt x="14859763" y="12700"/>
                  </a:cubicBezTo>
                  <a:cubicBezTo>
                    <a:pt x="14859763" y="19685"/>
                    <a:pt x="14854048" y="25400"/>
                    <a:pt x="14847063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C1C3D0"/>
            </a:solidFill>
          </p:spPr>
        </p:sp>
      </p:grpSp>
      <p:sp>
        <p:nvSpPr>
          <p:cNvPr name="Freeform 12" id="12" descr="preencoded.png"/>
          <p:cNvSpPr/>
          <p:nvPr/>
        </p:nvSpPr>
        <p:spPr>
          <a:xfrm flipH="false" flipV="false" rot="0">
            <a:off x="3017341" y="4243388"/>
            <a:ext cx="4057055" cy="1582490"/>
          </a:xfrm>
          <a:custGeom>
            <a:avLst/>
            <a:gdLst/>
            <a:ahLst/>
            <a:cxnLst/>
            <a:rect r="r" b="b" t="t" l="l"/>
            <a:pathLst>
              <a:path h="1582490" w="4057055">
                <a:moveTo>
                  <a:pt x="0" y="0"/>
                </a:moveTo>
                <a:lnTo>
                  <a:pt x="4057055" y="0"/>
                </a:lnTo>
                <a:lnTo>
                  <a:pt x="4057055" y="1582490"/>
                </a:lnTo>
                <a:lnTo>
                  <a:pt x="0" y="15824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" t="0" r="-49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950916" y="4639866"/>
            <a:ext cx="189608" cy="665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0"/>
              </a:lnSpc>
            </a:pPr>
            <a:r>
              <a:rPr lang="en-US" sz="2625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45115" y="4466481"/>
            <a:ext cx="3452069" cy="492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Hijyen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45115" y="5045571"/>
            <a:ext cx="3452069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Temizlik kurallarına uyma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7141964" y="5840611"/>
            <a:ext cx="10130581" cy="19050"/>
            <a:chOff x="0" y="0"/>
            <a:chExt cx="13507442" cy="25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507465" cy="25400"/>
            </a:xfrm>
            <a:custGeom>
              <a:avLst/>
              <a:gdLst/>
              <a:ahLst/>
              <a:cxnLst/>
              <a:rect r="r" b="b" t="t" l="l"/>
              <a:pathLst>
                <a:path h="25400" w="13507465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3494765" y="0"/>
                  </a:lnTo>
                  <a:cubicBezTo>
                    <a:pt x="13501751" y="0"/>
                    <a:pt x="13507465" y="5715"/>
                    <a:pt x="13507465" y="12700"/>
                  </a:cubicBezTo>
                  <a:cubicBezTo>
                    <a:pt x="13507465" y="19685"/>
                    <a:pt x="13501751" y="25400"/>
                    <a:pt x="1349476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C1C3D0"/>
            </a:solidFill>
          </p:spPr>
        </p:sp>
      </p:grpSp>
      <p:sp>
        <p:nvSpPr>
          <p:cNvPr name="Freeform 18" id="18" descr="preencoded.png"/>
          <p:cNvSpPr/>
          <p:nvPr/>
        </p:nvSpPr>
        <p:spPr>
          <a:xfrm flipH="false" flipV="false" rot="0">
            <a:off x="2003077" y="5893445"/>
            <a:ext cx="6085582" cy="1582490"/>
          </a:xfrm>
          <a:custGeom>
            <a:avLst/>
            <a:gdLst/>
            <a:ahLst/>
            <a:cxnLst/>
            <a:rect r="r" b="b" t="t" l="l"/>
            <a:pathLst>
              <a:path h="1582490" w="6085582">
                <a:moveTo>
                  <a:pt x="0" y="0"/>
                </a:moveTo>
                <a:lnTo>
                  <a:pt x="6085583" y="0"/>
                </a:lnTo>
                <a:lnTo>
                  <a:pt x="6085583" y="1582490"/>
                </a:lnTo>
                <a:lnTo>
                  <a:pt x="0" y="1582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9" t="0" r="-49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954489" y="6289923"/>
            <a:ext cx="182761" cy="665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0"/>
              </a:lnSpc>
            </a:pPr>
            <a:r>
              <a:rPr lang="en-US" sz="2625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359379" y="6116539"/>
            <a:ext cx="3292227" cy="492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Aşılama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359379" y="6695629"/>
            <a:ext cx="3292227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Zamanında aşı yaptırma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8156227" y="7490669"/>
            <a:ext cx="9116317" cy="19050"/>
            <a:chOff x="0" y="0"/>
            <a:chExt cx="12155090" cy="25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155043" cy="25400"/>
            </a:xfrm>
            <a:custGeom>
              <a:avLst/>
              <a:gdLst/>
              <a:ahLst/>
              <a:cxnLst/>
              <a:rect r="r" b="b" t="t" l="l"/>
              <a:pathLst>
                <a:path h="25400" w="12155043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2142343" y="0"/>
                  </a:lnTo>
                  <a:cubicBezTo>
                    <a:pt x="12149328" y="0"/>
                    <a:pt x="12155043" y="5715"/>
                    <a:pt x="12155043" y="12700"/>
                  </a:cubicBezTo>
                  <a:cubicBezTo>
                    <a:pt x="12155043" y="19685"/>
                    <a:pt x="12149328" y="25400"/>
                    <a:pt x="12142343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C1C3D0"/>
            </a:solidFill>
          </p:spPr>
        </p:sp>
      </p:grpSp>
      <p:sp>
        <p:nvSpPr>
          <p:cNvPr name="Freeform 24" id="24" descr="preencoded.png"/>
          <p:cNvSpPr/>
          <p:nvPr/>
        </p:nvSpPr>
        <p:spPr>
          <a:xfrm flipH="false" flipV="false" rot="0">
            <a:off x="988814" y="7543502"/>
            <a:ext cx="8114110" cy="1582490"/>
          </a:xfrm>
          <a:custGeom>
            <a:avLst/>
            <a:gdLst/>
            <a:ahLst/>
            <a:cxnLst/>
            <a:rect r="r" b="b" t="t" l="l"/>
            <a:pathLst>
              <a:path h="1582490" w="8114110">
                <a:moveTo>
                  <a:pt x="0" y="0"/>
                </a:moveTo>
                <a:lnTo>
                  <a:pt x="8114110" y="0"/>
                </a:lnTo>
                <a:lnTo>
                  <a:pt x="8114110" y="1582490"/>
                </a:lnTo>
                <a:lnTo>
                  <a:pt x="0" y="15824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9" t="0" r="-49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4943326" y="7939980"/>
            <a:ext cx="204788" cy="665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0"/>
              </a:lnSpc>
            </a:pPr>
            <a:r>
              <a:rPr lang="en-US" sz="2625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4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373641" y="7766596"/>
            <a:ext cx="3563391" cy="492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Temiz Su ve Besin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373641" y="8345686"/>
            <a:ext cx="3685878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Güvenli gıda ve su tüketimi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430000" y="0"/>
            <a:ext cx="6858000" cy="10287149"/>
            <a:chOff x="0" y="0"/>
            <a:chExt cx="9144000" cy="137161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144000" cy="13716254"/>
            </a:xfrm>
            <a:custGeom>
              <a:avLst/>
              <a:gdLst/>
              <a:ahLst/>
              <a:cxnLst/>
              <a:rect r="r" b="b" t="t" l="l"/>
              <a:pathLst>
                <a:path h="13716254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254"/>
                  </a:lnTo>
                  <a:lnTo>
                    <a:pt x="0" y="13716254"/>
                  </a:lnTo>
                  <a:close/>
                </a:path>
              </a:pathLst>
            </a:custGeom>
            <a:solidFill>
              <a:srgbClr val="E5E0DF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1430000" y="0"/>
            <a:ext cx="6858000" cy="10287149"/>
          </a:xfrm>
          <a:custGeom>
            <a:avLst/>
            <a:gdLst/>
            <a:ahLst/>
            <a:cxnLst/>
            <a:rect r="r" b="b" t="t" l="l"/>
            <a:pathLst>
              <a:path h="10287149" w="6858000">
                <a:moveTo>
                  <a:pt x="0" y="0"/>
                </a:moveTo>
                <a:lnTo>
                  <a:pt x="6858000" y="0"/>
                </a:lnTo>
                <a:lnTo>
                  <a:pt x="6858000" y="10287149"/>
                </a:lnTo>
                <a:lnTo>
                  <a:pt x="0" y="102871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2571" t="0" r="-62571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51297" y="621357"/>
            <a:ext cx="6401692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9"/>
              </a:lnSpc>
            </a:pPr>
            <a:r>
              <a:rPr lang="en-US" sz="4999" b="true">
                <a:solidFill>
                  <a:srgbClr val="7068F4"/>
                </a:solidFill>
                <a:latin typeface="Arimo Bold"/>
                <a:ea typeface="Arimo Bold"/>
                <a:cs typeface="Arimo Bold"/>
                <a:sym typeface="Arimo Bold"/>
              </a:rPr>
              <a:t>Enfeksiyon Zinciri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851297" y="1833860"/>
            <a:ext cx="1216224" cy="1946076"/>
          </a:xfrm>
          <a:custGeom>
            <a:avLst/>
            <a:gdLst/>
            <a:ahLst/>
            <a:cxnLst/>
            <a:rect r="r" b="b" t="t" l="l"/>
            <a:pathLst>
              <a:path h="1946076" w="1216224">
                <a:moveTo>
                  <a:pt x="0" y="0"/>
                </a:moveTo>
                <a:lnTo>
                  <a:pt x="1216224" y="0"/>
                </a:lnTo>
                <a:lnTo>
                  <a:pt x="1216224" y="1946076"/>
                </a:lnTo>
                <a:lnTo>
                  <a:pt x="0" y="19460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9" t="0" r="-199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432297" y="2048470"/>
            <a:ext cx="3200846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Enfeksiyon Etkeni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32297" y="2546748"/>
            <a:ext cx="8146405" cy="465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Bakteri, virüs, mantar veya parazit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851297" y="3779936"/>
            <a:ext cx="1216224" cy="1946076"/>
          </a:xfrm>
          <a:custGeom>
            <a:avLst/>
            <a:gdLst/>
            <a:ahLst/>
            <a:cxnLst/>
            <a:rect r="r" b="b" t="t" l="l"/>
            <a:pathLst>
              <a:path h="1946076" w="1216224">
                <a:moveTo>
                  <a:pt x="0" y="0"/>
                </a:moveTo>
                <a:lnTo>
                  <a:pt x="1216224" y="0"/>
                </a:lnTo>
                <a:lnTo>
                  <a:pt x="1216224" y="1946076"/>
                </a:lnTo>
                <a:lnTo>
                  <a:pt x="0" y="19460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99" t="0" r="-199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432297" y="3994547"/>
            <a:ext cx="3200846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Kaynak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32297" y="4492824"/>
            <a:ext cx="8146405" cy="465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Hastalığın yayıldığı kişi ya da ortam</a:t>
            </a:r>
          </a:p>
        </p:txBody>
      </p:sp>
      <p:sp>
        <p:nvSpPr>
          <p:cNvPr name="Freeform 16" id="16" descr="preencoded.png"/>
          <p:cNvSpPr/>
          <p:nvPr/>
        </p:nvSpPr>
        <p:spPr>
          <a:xfrm flipH="false" flipV="false" rot="0">
            <a:off x="851297" y="5726014"/>
            <a:ext cx="1216224" cy="1946076"/>
          </a:xfrm>
          <a:custGeom>
            <a:avLst/>
            <a:gdLst/>
            <a:ahLst/>
            <a:cxnLst/>
            <a:rect r="r" b="b" t="t" l="l"/>
            <a:pathLst>
              <a:path h="1946076" w="1216224">
                <a:moveTo>
                  <a:pt x="0" y="0"/>
                </a:moveTo>
                <a:lnTo>
                  <a:pt x="1216224" y="0"/>
                </a:lnTo>
                <a:lnTo>
                  <a:pt x="1216224" y="1946076"/>
                </a:lnTo>
                <a:lnTo>
                  <a:pt x="0" y="19460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99" t="0" r="-199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432297" y="5940624"/>
            <a:ext cx="3200846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Taşıma Yolu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32297" y="6438900"/>
            <a:ext cx="8146405" cy="465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Hava, temas, su, besin vb.</a:t>
            </a:r>
          </a:p>
        </p:txBody>
      </p:sp>
      <p:sp>
        <p:nvSpPr>
          <p:cNvPr name="Freeform 19" id="19" descr="preencoded.png"/>
          <p:cNvSpPr/>
          <p:nvPr/>
        </p:nvSpPr>
        <p:spPr>
          <a:xfrm flipH="false" flipV="false" rot="0">
            <a:off x="851297" y="7672090"/>
            <a:ext cx="1216224" cy="1946076"/>
          </a:xfrm>
          <a:custGeom>
            <a:avLst/>
            <a:gdLst/>
            <a:ahLst/>
            <a:cxnLst/>
            <a:rect r="r" b="b" t="t" l="l"/>
            <a:pathLst>
              <a:path h="1946076" w="1216224">
                <a:moveTo>
                  <a:pt x="0" y="0"/>
                </a:moveTo>
                <a:lnTo>
                  <a:pt x="1216224" y="0"/>
                </a:lnTo>
                <a:lnTo>
                  <a:pt x="1216224" y="1946076"/>
                </a:lnTo>
                <a:lnTo>
                  <a:pt x="0" y="19460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99" t="0" r="-199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432297" y="7886700"/>
            <a:ext cx="3200846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Uygun Konakçı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432297" y="8384976"/>
            <a:ext cx="8146405" cy="465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Hastalığın bulaştığı kişi veya canlı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385245"/>
          </a:xfrm>
          <a:custGeom>
            <a:avLst/>
            <a:gdLst/>
            <a:ahLst/>
            <a:cxnLst/>
            <a:rect r="r" b="b" t="t" l="l"/>
            <a:pathLst>
              <a:path h="3385245" w="18288000">
                <a:moveTo>
                  <a:pt x="0" y="0"/>
                </a:moveTo>
                <a:lnTo>
                  <a:pt x="18288000" y="0"/>
                </a:lnTo>
                <a:lnTo>
                  <a:pt x="18288000" y="3385245"/>
                </a:lnTo>
                <a:lnTo>
                  <a:pt x="0" y="33852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7" t="0" r="-5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32678" y="3782914"/>
            <a:ext cx="11716494" cy="95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true">
                <a:solidFill>
                  <a:srgbClr val="7068F4"/>
                </a:solidFill>
                <a:latin typeface="Arimo Bold"/>
                <a:ea typeface="Arimo Bold"/>
                <a:cs typeface="Arimo Bold"/>
                <a:sym typeface="Arimo Bold"/>
              </a:rPr>
              <a:t>Bulaşıcı Hastalıkların Yayılma Durumu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47886" y="5550099"/>
            <a:ext cx="8060829" cy="1582490"/>
            <a:chOff x="0" y="0"/>
            <a:chExt cx="10747772" cy="210998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747756" cy="2109978"/>
            </a:xfrm>
            <a:custGeom>
              <a:avLst/>
              <a:gdLst/>
              <a:ahLst/>
              <a:cxnLst/>
              <a:rect r="r" b="b" t="t" l="l"/>
              <a:pathLst>
                <a:path h="2109978" w="10747756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10422763" y="0"/>
                  </a:lnTo>
                  <a:cubicBezTo>
                    <a:pt x="10602213" y="0"/>
                    <a:pt x="10747756" y="145542"/>
                    <a:pt x="10747756" y="324993"/>
                  </a:cubicBezTo>
                  <a:lnTo>
                    <a:pt x="10747756" y="1784985"/>
                  </a:lnTo>
                  <a:cubicBezTo>
                    <a:pt x="10747756" y="1964436"/>
                    <a:pt x="10602213" y="2109978"/>
                    <a:pt x="10422763" y="2109978"/>
                  </a:cubicBezTo>
                  <a:lnTo>
                    <a:pt x="324993" y="2109978"/>
                  </a:lnTo>
                  <a:cubicBezTo>
                    <a:pt x="145542" y="2109978"/>
                    <a:pt x="0" y="1964436"/>
                    <a:pt x="0" y="1784985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218605" y="5773191"/>
            <a:ext cx="3563391" cy="492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Salgın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8605" y="6352282"/>
            <a:ext cx="7519392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Bir bölge, ülke veya dünyada hızla yayılan hastalık.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279434" y="5550099"/>
            <a:ext cx="8060829" cy="1582490"/>
            <a:chOff x="0" y="0"/>
            <a:chExt cx="10747772" cy="210998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747756" cy="2109978"/>
            </a:xfrm>
            <a:custGeom>
              <a:avLst/>
              <a:gdLst/>
              <a:ahLst/>
              <a:cxnLst/>
              <a:rect r="r" b="b" t="t" l="l"/>
              <a:pathLst>
                <a:path h="2109978" w="10747756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10422763" y="0"/>
                  </a:lnTo>
                  <a:cubicBezTo>
                    <a:pt x="10602213" y="0"/>
                    <a:pt x="10747756" y="145542"/>
                    <a:pt x="10747756" y="324993"/>
                  </a:cubicBezTo>
                  <a:lnTo>
                    <a:pt x="10747756" y="1784985"/>
                  </a:lnTo>
                  <a:cubicBezTo>
                    <a:pt x="10747756" y="1964436"/>
                    <a:pt x="10602213" y="2109978"/>
                    <a:pt x="10422763" y="2109978"/>
                  </a:cubicBezTo>
                  <a:lnTo>
                    <a:pt x="324993" y="2109978"/>
                  </a:lnTo>
                  <a:cubicBezTo>
                    <a:pt x="145542" y="2109978"/>
                    <a:pt x="0" y="1964436"/>
                    <a:pt x="0" y="1784985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9550152" y="5773191"/>
            <a:ext cx="3563391" cy="492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Endemi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50152" y="6352282"/>
            <a:ext cx="7519392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Bir bölgede belirli bir hastalığın sık görülmesi.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47886" y="7403306"/>
            <a:ext cx="8060829" cy="2015878"/>
            <a:chOff x="0" y="0"/>
            <a:chExt cx="10747772" cy="268783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747756" cy="2687828"/>
            </a:xfrm>
            <a:custGeom>
              <a:avLst/>
              <a:gdLst/>
              <a:ahLst/>
              <a:cxnLst/>
              <a:rect r="r" b="b" t="t" l="l"/>
              <a:pathLst>
                <a:path h="2687828" w="10747756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10422763" y="0"/>
                  </a:lnTo>
                  <a:cubicBezTo>
                    <a:pt x="10602213" y="0"/>
                    <a:pt x="10747756" y="145542"/>
                    <a:pt x="10747756" y="324993"/>
                  </a:cubicBezTo>
                  <a:lnTo>
                    <a:pt x="10747756" y="2362835"/>
                  </a:lnTo>
                  <a:cubicBezTo>
                    <a:pt x="10747756" y="2542286"/>
                    <a:pt x="10602213" y="2687828"/>
                    <a:pt x="10422763" y="2687828"/>
                  </a:cubicBezTo>
                  <a:lnTo>
                    <a:pt x="324993" y="2687828"/>
                  </a:lnTo>
                  <a:cubicBezTo>
                    <a:pt x="145542" y="2687828"/>
                    <a:pt x="0" y="2542286"/>
                    <a:pt x="0" y="2362835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218605" y="7626400"/>
            <a:ext cx="3563391" cy="492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Epidemi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18605" y="8205490"/>
            <a:ext cx="7519392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Belirli bir alanda çok sayıda kişiyi etkileyen hastalık durumu.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279434" y="7403306"/>
            <a:ext cx="8060829" cy="2015878"/>
            <a:chOff x="0" y="0"/>
            <a:chExt cx="10747772" cy="268783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747756" cy="2687828"/>
            </a:xfrm>
            <a:custGeom>
              <a:avLst/>
              <a:gdLst/>
              <a:ahLst/>
              <a:cxnLst/>
              <a:rect r="r" b="b" t="t" l="l"/>
              <a:pathLst>
                <a:path h="2687828" w="10747756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10422763" y="0"/>
                  </a:lnTo>
                  <a:cubicBezTo>
                    <a:pt x="10602213" y="0"/>
                    <a:pt x="10747756" y="145542"/>
                    <a:pt x="10747756" y="324993"/>
                  </a:cubicBezTo>
                  <a:lnTo>
                    <a:pt x="10747756" y="2362835"/>
                  </a:lnTo>
                  <a:cubicBezTo>
                    <a:pt x="10747756" y="2542286"/>
                    <a:pt x="10602213" y="2687828"/>
                    <a:pt x="10422763" y="2687828"/>
                  </a:cubicBezTo>
                  <a:lnTo>
                    <a:pt x="324993" y="2687828"/>
                  </a:lnTo>
                  <a:cubicBezTo>
                    <a:pt x="145542" y="2687828"/>
                    <a:pt x="0" y="2542286"/>
                    <a:pt x="0" y="2362835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9550152" y="7626400"/>
            <a:ext cx="3563391" cy="492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Pandemi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550152" y="8205490"/>
            <a:ext cx="7519392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Dünya genelinde enfeksiyonların sayısının artması.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E0DF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2570" t="0" r="-6257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47886" y="1121717"/>
            <a:ext cx="9534228" cy="1848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true">
                <a:solidFill>
                  <a:srgbClr val="7068F4"/>
                </a:solidFill>
                <a:latin typeface="Arimo Bold"/>
                <a:ea typeface="Arimo Bold"/>
                <a:cs typeface="Arimo Bold"/>
                <a:sym typeface="Arimo Bold"/>
              </a:rPr>
              <a:t>Tarihteki Önemli Bulaşıcı Hastalıklar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334989" y="3376315"/>
            <a:ext cx="38100" cy="5722292"/>
            <a:chOff x="0" y="0"/>
            <a:chExt cx="50800" cy="762972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0800" cy="7629779"/>
            </a:xfrm>
            <a:custGeom>
              <a:avLst/>
              <a:gdLst/>
              <a:ahLst/>
              <a:cxnLst/>
              <a:rect r="r" b="b" t="t" l="l"/>
              <a:pathLst>
                <a:path h="7629779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7604379"/>
                  </a:lnTo>
                  <a:cubicBezTo>
                    <a:pt x="50800" y="7618349"/>
                    <a:pt x="39370" y="7629779"/>
                    <a:pt x="25400" y="7629779"/>
                  </a:cubicBezTo>
                  <a:cubicBezTo>
                    <a:pt x="11430" y="7629779"/>
                    <a:pt x="0" y="7618349"/>
                    <a:pt x="0" y="7604379"/>
                  </a:cubicBezTo>
                  <a:close/>
                </a:path>
              </a:pathLst>
            </a:custGeom>
            <a:solidFill>
              <a:srgbClr val="C1C3D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20590" y="3966567"/>
            <a:ext cx="947886" cy="38100"/>
            <a:chOff x="0" y="0"/>
            <a:chExt cx="1263848" cy="50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63904" cy="50800"/>
            </a:xfrm>
            <a:custGeom>
              <a:avLst/>
              <a:gdLst/>
              <a:ahLst/>
              <a:cxnLst/>
              <a:rect r="r" b="b" t="t" l="l"/>
              <a:pathLst>
                <a:path h="50800" w="1263904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38504" y="0"/>
                  </a:lnTo>
                  <a:cubicBezTo>
                    <a:pt x="1252474" y="0"/>
                    <a:pt x="1263904" y="11430"/>
                    <a:pt x="1263904" y="25400"/>
                  </a:cubicBezTo>
                  <a:cubicBezTo>
                    <a:pt x="1263904" y="39370"/>
                    <a:pt x="1252474" y="50800"/>
                    <a:pt x="1238504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C1C3D0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49388" y="3680966"/>
            <a:ext cx="609302" cy="609302"/>
            <a:chOff x="0" y="0"/>
            <a:chExt cx="812403" cy="8124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487426" y="0"/>
                  </a:lnTo>
                  <a:cubicBezTo>
                    <a:pt x="666877" y="0"/>
                    <a:pt x="812419" y="145542"/>
                    <a:pt x="812419" y="324993"/>
                  </a:cubicBezTo>
                  <a:lnTo>
                    <a:pt x="812419" y="487426"/>
                  </a:lnTo>
                  <a:cubicBezTo>
                    <a:pt x="812419" y="666877"/>
                    <a:pt x="666877" y="812419"/>
                    <a:pt x="487426" y="812419"/>
                  </a:cubicBezTo>
                  <a:lnTo>
                    <a:pt x="324993" y="812419"/>
                  </a:lnTo>
                  <a:cubicBezTo>
                    <a:pt x="145542" y="812419"/>
                    <a:pt x="0" y="666877"/>
                    <a:pt x="0" y="487426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278285" y="3809851"/>
            <a:ext cx="151359" cy="389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843510" y="3599409"/>
            <a:ext cx="3563391" cy="492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Veba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843510" y="4178499"/>
            <a:ext cx="7638604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Orta Çağ'da Avrupa nüfusunun üçte birini yok etti.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620590" y="5819775"/>
            <a:ext cx="947886" cy="38100"/>
            <a:chOff x="0" y="0"/>
            <a:chExt cx="1263848" cy="50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63904" cy="50800"/>
            </a:xfrm>
            <a:custGeom>
              <a:avLst/>
              <a:gdLst/>
              <a:ahLst/>
              <a:cxnLst/>
              <a:rect r="r" b="b" t="t" l="l"/>
              <a:pathLst>
                <a:path h="50800" w="1263904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38504" y="0"/>
                  </a:lnTo>
                  <a:cubicBezTo>
                    <a:pt x="1252474" y="0"/>
                    <a:pt x="1263904" y="11430"/>
                    <a:pt x="1263904" y="25400"/>
                  </a:cubicBezTo>
                  <a:cubicBezTo>
                    <a:pt x="1263904" y="39370"/>
                    <a:pt x="1252474" y="50800"/>
                    <a:pt x="1238504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C1C3D0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049388" y="5534174"/>
            <a:ext cx="609302" cy="609302"/>
            <a:chOff x="0" y="0"/>
            <a:chExt cx="812403" cy="81240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487426" y="0"/>
                  </a:lnTo>
                  <a:cubicBezTo>
                    <a:pt x="666877" y="0"/>
                    <a:pt x="812419" y="145542"/>
                    <a:pt x="812419" y="324993"/>
                  </a:cubicBezTo>
                  <a:lnTo>
                    <a:pt x="812419" y="487426"/>
                  </a:lnTo>
                  <a:cubicBezTo>
                    <a:pt x="812419" y="666877"/>
                    <a:pt x="666877" y="812419"/>
                    <a:pt x="487426" y="812419"/>
                  </a:cubicBezTo>
                  <a:lnTo>
                    <a:pt x="324993" y="812419"/>
                  </a:lnTo>
                  <a:cubicBezTo>
                    <a:pt x="145542" y="812419"/>
                    <a:pt x="0" y="666877"/>
                    <a:pt x="0" y="487426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234231" y="5663059"/>
            <a:ext cx="239465" cy="389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843510" y="5452616"/>
            <a:ext cx="3563391" cy="492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Kolera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843510" y="6031706"/>
            <a:ext cx="7638604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19. yüzyılda dünya çapında salgınlara neden oldu.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620590" y="7672982"/>
            <a:ext cx="947886" cy="38100"/>
            <a:chOff x="0" y="0"/>
            <a:chExt cx="1263848" cy="50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63904" cy="50800"/>
            </a:xfrm>
            <a:custGeom>
              <a:avLst/>
              <a:gdLst/>
              <a:ahLst/>
              <a:cxnLst/>
              <a:rect r="r" b="b" t="t" l="l"/>
              <a:pathLst>
                <a:path h="50800" w="1263904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38504" y="0"/>
                  </a:lnTo>
                  <a:cubicBezTo>
                    <a:pt x="1252474" y="0"/>
                    <a:pt x="1263904" y="11430"/>
                    <a:pt x="1263904" y="25400"/>
                  </a:cubicBezTo>
                  <a:cubicBezTo>
                    <a:pt x="1263904" y="39370"/>
                    <a:pt x="1252474" y="50800"/>
                    <a:pt x="1238504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C1C3D0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049388" y="7387381"/>
            <a:ext cx="609302" cy="609302"/>
            <a:chOff x="0" y="0"/>
            <a:chExt cx="812403" cy="81240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487426" y="0"/>
                  </a:lnTo>
                  <a:cubicBezTo>
                    <a:pt x="666877" y="0"/>
                    <a:pt x="812419" y="145542"/>
                    <a:pt x="812419" y="324993"/>
                  </a:cubicBezTo>
                  <a:lnTo>
                    <a:pt x="812419" y="487426"/>
                  </a:lnTo>
                  <a:cubicBezTo>
                    <a:pt x="812419" y="666877"/>
                    <a:pt x="666877" y="812419"/>
                    <a:pt x="487426" y="812419"/>
                  </a:cubicBezTo>
                  <a:lnTo>
                    <a:pt x="324993" y="812419"/>
                  </a:lnTo>
                  <a:cubicBezTo>
                    <a:pt x="145542" y="812419"/>
                    <a:pt x="0" y="666877"/>
                    <a:pt x="0" y="487426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1238547" y="7516266"/>
            <a:ext cx="230832" cy="389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843510" y="7305824"/>
            <a:ext cx="3563391" cy="492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COVID-19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843510" y="7884914"/>
            <a:ext cx="7638604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2020'de başlayan ve halen devam eden küresel pandemi.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47886" y="2878782"/>
            <a:ext cx="9606409" cy="95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true">
                <a:solidFill>
                  <a:srgbClr val="7068F4"/>
                </a:solidFill>
                <a:latin typeface="Arimo Bold"/>
                <a:ea typeface="Arimo Bold"/>
                <a:cs typeface="Arimo Bold"/>
                <a:sym typeface="Arimo Bold"/>
              </a:rPr>
              <a:t>Bulaşıcı Hastalıkların Belirtileri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47886" y="4465587"/>
            <a:ext cx="3563391" cy="492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7068F4"/>
                </a:solidFill>
                <a:latin typeface="Arimo Bold"/>
                <a:ea typeface="Arimo Bold"/>
                <a:cs typeface="Arimo Bold"/>
                <a:sym typeface="Arimo Bold"/>
              </a:rPr>
              <a:t>Genel Belirtiler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7886" y="5153025"/>
            <a:ext cx="7865715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Ateş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7886" y="5681067"/>
            <a:ext cx="7865715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Üşüme ve titreme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7886" y="6209110"/>
            <a:ext cx="7865715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Halsizlik ve yorgunluk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7886" y="6737151"/>
            <a:ext cx="7865715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İştahsızlık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83924" y="4465587"/>
            <a:ext cx="3563391" cy="492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7068F4"/>
                </a:solidFill>
                <a:latin typeface="Arimo Bold"/>
                <a:ea typeface="Arimo Bold"/>
                <a:cs typeface="Arimo Bold"/>
                <a:sym typeface="Arimo Bold"/>
              </a:rPr>
              <a:t>Diğer Belirtiler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83924" y="5153025"/>
            <a:ext cx="7865715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Deri döküntüsü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83924" y="5681067"/>
            <a:ext cx="7865715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Ağrı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83924" y="6209110"/>
            <a:ext cx="7865715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Bulantı ve kusma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83924" y="6737151"/>
            <a:ext cx="7865715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İshal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47886" y="992684"/>
            <a:ext cx="7126932" cy="95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true">
                <a:solidFill>
                  <a:srgbClr val="7068F4"/>
                </a:solidFill>
                <a:latin typeface="Arimo Bold"/>
                <a:ea typeface="Arimo Bold"/>
                <a:cs typeface="Arimo Bold"/>
                <a:sym typeface="Arimo Bold"/>
              </a:rPr>
              <a:t>Korunma Yöntemleri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47886" y="2491829"/>
            <a:ext cx="2048916" cy="1582490"/>
            <a:chOff x="0" y="0"/>
            <a:chExt cx="2731888" cy="210998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31897" cy="2109978"/>
            </a:xfrm>
            <a:custGeom>
              <a:avLst/>
              <a:gdLst/>
              <a:ahLst/>
              <a:cxnLst/>
              <a:rect r="r" b="b" t="t" l="l"/>
              <a:pathLst>
                <a:path h="2109978" w="2731897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2406904" y="0"/>
                  </a:lnTo>
                  <a:cubicBezTo>
                    <a:pt x="2586355" y="0"/>
                    <a:pt x="2731897" y="145542"/>
                    <a:pt x="2731897" y="324993"/>
                  </a:cubicBezTo>
                  <a:lnTo>
                    <a:pt x="2731897" y="1784985"/>
                  </a:lnTo>
                  <a:cubicBezTo>
                    <a:pt x="2731897" y="1964436"/>
                    <a:pt x="2586355" y="2109978"/>
                    <a:pt x="2406904" y="2109978"/>
                  </a:cubicBezTo>
                  <a:lnTo>
                    <a:pt x="324993" y="2109978"/>
                  </a:lnTo>
                  <a:cubicBezTo>
                    <a:pt x="145542" y="2109978"/>
                    <a:pt x="0" y="1964436"/>
                    <a:pt x="0" y="1784985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218605" y="2888307"/>
            <a:ext cx="119806" cy="665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0"/>
              </a:lnSpc>
            </a:pPr>
            <a:r>
              <a:rPr lang="en-US" sz="2625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67521" y="2714923"/>
            <a:ext cx="3563391" cy="492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Aşılar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67521" y="3294012"/>
            <a:ext cx="3837980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Zamanında aşılama yaptırın.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3132088" y="4055269"/>
            <a:ext cx="14072741" cy="19050"/>
            <a:chOff x="0" y="0"/>
            <a:chExt cx="18763655" cy="25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763614" cy="25400"/>
            </a:xfrm>
            <a:custGeom>
              <a:avLst/>
              <a:gdLst/>
              <a:ahLst/>
              <a:cxnLst/>
              <a:rect r="r" b="b" t="t" l="l"/>
              <a:pathLst>
                <a:path h="25400" w="18763614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8750914" y="0"/>
                  </a:lnTo>
                  <a:cubicBezTo>
                    <a:pt x="18757900" y="0"/>
                    <a:pt x="18763614" y="5715"/>
                    <a:pt x="18763614" y="12700"/>
                  </a:cubicBezTo>
                  <a:cubicBezTo>
                    <a:pt x="18763614" y="19685"/>
                    <a:pt x="18757900" y="25400"/>
                    <a:pt x="18750914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C1C3D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47886" y="4209604"/>
            <a:ext cx="4097983" cy="1582490"/>
            <a:chOff x="0" y="0"/>
            <a:chExt cx="5463977" cy="210998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463921" cy="2109978"/>
            </a:xfrm>
            <a:custGeom>
              <a:avLst/>
              <a:gdLst/>
              <a:ahLst/>
              <a:cxnLst/>
              <a:rect r="r" b="b" t="t" l="l"/>
              <a:pathLst>
                <a:path h="2109978" w="5463921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5138928" y="0"/>
                  </a:lnTo>
                  <a:cubicBezTo>
                    <a:pt x="5318379" y="0"/>
                    <a:pt x="5463921" y="145542"/>
                    <a:pt x="5463921" y="324993"/>
                  </a:cubicBezTo>
                  <a:lnTo>
                    <a:pt x="5463921" y="1784985"/>
                  </a:lnTo>
                  <a:cubicBezTo>
                    <a:pt x="5463921" y="1964436"/>
                    <a:pt x="5318379" y="2109978"/>
                    <a:pt x="5138928" y="2109978"/>
                  </a:cubicBezTo>
                  <a:lnTo>
                    <a:pt x="324993" y="2109978"/>
                  </a:lnTo>
                  <a:cubicBezTo>
                    <a:pt x="145542" y="2109978"/>
                    <a:pt x="0" y="1964436"/>
                    <a:pt x="0" y="1784985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218605" y="4606081"/>
            <a:ext cx="189608" cy="665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0"/>
              </a:lnSpc>
            </a:pPr>
            <a:r>
              <a:rPr lang="en-US" sz="2625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316588" y="4432697"/>
            <a:ext cx="3076278" cy="492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Hijyen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316588" y="5011788"/>
            <a:ext cx="3076278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Ellerinizi sık sık yıkayın.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5181154" y="5773042"/>
            <a:ext cx="12023675" cy="19050"/>
            <a:chOff x="0" y="0"/>
            <a:chExt cx="16031567" cy="25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6031590" cy="25400"/>
            </a:xfrm>
            <a:custGeom>
              <a:avLst/>
              <a:gdLst/>
              <a:ahLst/>
              <a:cxnLst/>
              <a:rect r="r" b="b" t="t" l="l"/>
              <a:pathLst>
                <a:path h="25400" w="1603159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6018890" y="0"/>
                  </a:lnTo>
                  <a:cubicBezTo>
                    <a:pt x="16025876" y="0"/>
                    <a:pt x="16031590" y="5715"/>
                    <a:pt x="16031590" y="12700"/>
                  </a:cubicBezTo>
                  <a:cubicBezTo>
                    <a:pt x="16031590" y="19685"/>
                    <a:pt x="16025876" y="25400"/>
                    <a:pt x="16018890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C1C3D0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947886" y="5927377"/>
            <a:ext cx="6147047" cy="1582490"/>
            <a:chOff x="0" y="0"/>
            <a:chExt cx="8196063" cy="210998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96073" cy="2109978"/>
            </a:xfrm>
            <a:custGeom>
              <a:avLst/>
              <a:gdLst/>
              <a:ahLst/>
              <a:cxnLst/>
              <a:rect r="r" b="b" t="t" l="l"/>
              <a:pathLst>
                <a:path h="2109978" w="8196073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7871079" y="0"/>
                  </a:lnTo>
                  <a:cubicBezTo>
                    <a:pt x="8050530" y="0"/>
                    <a:pt x="8196073" y="145542"/>
                    <a:pt x="8196073" y="324993"/>
                  </a:cubicBezTo>
                  <a:lnTo>
                    <a:pt x="8196073" y="1784985"/>
                  </a:lnTo>
                  <a:cubicBezTo>
                    <a:pt x="8196073" y="1964436"/>
                    <a:pt x="8050530" y="2109978"/>
                    <a:pt x="7871079" y="2109978"/>
                  </a:cubicBezTo>
                  <a:lnTo>
                    <a:pt x="324993" y="2109978"/>
                  </a:lnTo>
                  <a:cubicBezTo>
                    <a:pt x="145542" y="2109978"/>
                    <a:pt x="0" y="1964436"/>
                    <a:pt x="0" y="1784985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218605" y="6323856"/>
            <a:ext cx="182761" cy="665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0"/>
              </a:lnSpc>
            </a:pPr>
            <a:r>
              <a:rPr lang="en-US" sz="2625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365652" y="6150471"/>
            <a:ext cx="3563391" cy="492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Temiz Su ve Besin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365652" y="6729561"/>
            <a:ext cx="3566220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Güvenli gıda ve su tüketin.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7230219" y="7490818"/>
            <a:ext cx="9974610" cy="19050"/>
            <a:chOff x="0" y="0"/>
            <a:chExt cx="13299480" cy="254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3299439" cy="25400"/>
            </a:xfrm>
            <a:custGeom>
              <a:avLst/>
              <a:gdLst/>
              <a:ahLst/>
              <a:cxnLst/>
              <a:rect r="r" b="b" t="t" l="l"/>
              <a:pathLst>
                <a:path h="25400" w="13299439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3286739" y="0"/>
                  </a:lnTo>
                  <a:cubicBezTo>
                    <a:pt x="13293725" y="0"/>
                    <a:pt x="13299439" y="5715"/>
                    <a:pt x="13299439" y="12700"/>
                  </a:cubicBezTo>
                  <a:cubicBezTo>
                    <a:pt x="13299439" y="19685"/>
                    <a:pt x="13293725" y="25400"/>
                    <a:pt x="13286739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C1C3D0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947886" y="7645153"/>
            <a:ext cx="8196114" cy="1582490"/>
            <a:chOff x="0" y="0"/>
            <a:chExt cx="10928152" cy="210998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928096" cy="2109978"/>
            </a:xfrm>
            <a:custGeom>
              <a:avLst/>
              <a:gdLst/>
              <a:ahLst/>
              <a:cxnLst/>
              <a:rect r="r" b="b" t="t" l="l"/>
              <a:pathLst>
                <a:path h="2109978" w="10928096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10603103" y="0"/>
                  </a:lnTo>
                  <a:cubicBezTo>
                    <a:pt x="10782553" y="0"/>
                    <a:pt x="10928096" y="145542"/>
                    <a:pt x="10928096" y="324993"/>
                  </a:cubicBezTo>
                  <a:lnTo>
                    <a:pt x="10928096" y="1784985"/>
                  </a:lnTo>
                  <a:cubicBezTo>
                    <a:pt x="10928096" y="1964436"/>
                    <a:pt x="10782553" y="2109978"/>
                    <a:pt x="10603103" y="2109978"/>
                  </a:cubicBezTo>
                  <a:lnTo>
                    <a:pt x="324993" y="2109978"/>
                  </a:lnTo>
                  <a:cubicBezTo>
                    <a:pt x="145542" y="2109978"/>
                    <a:pt x="0" y="1964436"/>
                    <a:pt x="0" y="1784985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1218605" y="8041630"/>
            <a:ext cx="204788" cy="665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0"/>
              </a:lnSpc>
            </a:pPr>
            <a:r>
              <a:rPr lang="en-US" sz="2625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414719" y="7868245"/>
            <a:ext cx="3563391" cy="492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Eğitim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414719" y="8447335"/>
            <a:ext cx="4198888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Bilinçlenme ve eğitim sağlayın.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DAGazikGPd8</dc:identifier>
  <dcterms:modified xsi:type="dcterms:W3CDTF">2011-08-01T06:04:30Z</dcterms:modified>
  <cp:revision>1</cp:revision>
</cp:coreProperties>
</file>